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13"/>
  </p:notesMasterIdLst>
  <p:sldIdLst>
    <p:sldId id="256" r:id="rId5"/>
    <p:sldId id="281" r:id="rId6"/>
    <p:sldId id="283" r:id="rId7"/>
    <p:sldId id="276" r:id="rId8"/>
    <p:sldId id="286" r:id="rId9"/>
    <p:sldId id="278" r:id="rId10"/>
    <p:sldId id="279" r:id="rId11"/>
    <p:sldId id="280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36" roundtripDataSignature="AMtx7miLeeFCHKIxvDV88uNvJXY0E4gF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930D"/>
    <a:srgbClr val="C5B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0D05B44-10EC-4CF8-942C-125879D100A4}">
  <a:tblStyle styleId="{30D05B44-10EC-4CF8-942C-125879D100A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6E7"/>
          </a:solidFill>
        </a:fill>
      </a:tcStyle>
    </a:wholeTbl>
    <a:band1H>
      <a:tcTxStyle/>
      <a:tcStyle>
        <a:tcBdr/>
        <a:fill>
          <a:solidFill>
            <a:srgbClr val="DDEC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DEC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0"/>
    <p:restoredTop sz="86909" autoAdjust="0"/>
  </p:normalViewPr>
  <p:slideViewPr>
    <p:cSldViewPr snapToGrid="0">
      <p:cViewPr varScale="1">
        <p:scale>
          <a:sx n="77" d="100"/>
          <a:sy n="77" d="100"/>
        </p:scale>
        <p:origin x="94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36" Type="http://customschemas.google.com/relationships/presentationmetadata" Target="metadata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8079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1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21;p18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26" name="Google Shape;26;p18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" name="Google Shape;95;p2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solidFill>
              <a:srgbClr val="C5B91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Google Shape;35;p2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36;p20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41" name="Google Shape;41;p20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1"/>
          </p:nvPr>
        </p:nvSpPr>
        <p:spPr>
          <a:xfrm>
            <a:off x="1097278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2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2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2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p25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5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25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25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2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26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26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6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D2CDB0"/>
          </a:solidFill>
          <a:ln>
            <a:noFill/>
          </a:ln>
        </p:spPr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5" name="Google Shape;85;p2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6" name="Google Shape;86;p2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1" name="Google Shape;91;p2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2" name="Google Shape;92;p2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17"/>
          <p:cNvSpPr/>
          <p:nvPr userDrawn="1"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17" name="Google Shape;17;p17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/>
          <p:nvPr/>
        </p:nvSpPr>
        <p:spPr>
          <a:xfrm>
            <a:off x="0" y="-1"/>
            <a:ext cx="12192001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"/>
          <p:cNvSpPr txBox="1">
            <a:spLocks noGrp="1"/>
          </p:cNvSpPr>
          <p:nvPr>
            <p:ph type="ctrTitle"/>
          </p:nvPr>
        </p:nvSpPr>
        <p:spPr>
          <a:xfrm>
            <a:off x="5289754" y="39340"/>
            <a:ext cx="6253317" cy="368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200"/>
              <a:buFont typeface="Calibri"/>
              <a:buNone/>
            </a:pPr>
            <a:r>
              <a:rPr lang="en-US" sz="6200" dirty="0"/>
              <a:t>East Canada Paper</a:t>
            </a:r>
            <a:endParaRPr dirty="0"/>
          </a:p>
        </p:txBody>
      </p:sp>
      <p:sp>
        <p:nvSpPr>
          <p:cNvPr id="107" name="Google Shape;107;p1"/>
          <p:cNvSpPr txBox="1">
            <a:spLocks noGrp="1"/>
          </p:cNvSpPr>
          <p:nvPr>
            <p:ph type="subTitle" idx="1"/>
          </p:nvPr>
        </p:nvSpPr>
        <p:spPr>
          <a:xfrm>
            <a:off x="5289753" y="3855864"/>
            <a:ext cx="6269347" cy="1238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800" dirty="0"/>
              <a:t>Technical Solution Design</a:t>
            </a:r>
            <a:endParaRPr sz="2800" dirty="0"/>
          </a:p>
        </p:txBody>
      </p:sp>
      <p:cxnSp>
        <p:nvCxnSpPr>
          <p:cNvPr id="109" name="Google Shape;109;p1"/>
          <p:cNvCxnSpPr/>
          <p:nvPr/>
        </p:nvCxnSpPr>
        <p:spPr>
          <a:xfrm>
            <a:off x="5447071" y="3743643"/>
            <a:ext cx="5636107" cy="0"/>
          </a:xfrm>
          <a:prstGeom prst="straightConnector1">
            <a:avLst/>
          </a:prstGeom>
          <a:noFill/>
          <a:ln w="9525" cap="flat" cmpd="sng">
            <a:solidFill>
              <a:schemeClr val="dk2">
                <a:alpha val="89803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5FF7FB-B402-DF62-EEB2-7F22FF7110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07EA7A4D-E836-84FA-B1E2-D4B51445C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63" y="0"/>
            <a:ext cx="520949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High-level 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Asset Management: Ability to track and manage assets across manufacturing, recycling, and energy production operations.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Supply Chain Visibility: Enhanced visibility into the supply chain for efficient logistics, transportation, and inventory management.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Customer-Facing E-commerce: Implementation of an e-commerce platform for customers to submit orders online with customization options.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Environmental Impact Tracking: Integration of tools for tracking and reporting environmental impact metrics related to customer orders.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Predictive Maintenance: Implementation of predictive maintenance solutions for efficient management of equipment downtime.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Real-time Analytics: Provision of real-time analytics capabilities to support data-driven decision-making across all business functions.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009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C9A2B-0759-9CB9-DA86-42A6248C0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Solution approach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B0855-0FD5-8206-B0B3-C4754AD51E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1EC14CD-1827-1B85-3A56-7EAF22137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274268"/>
              </p:ext>
            </p:extLst>
          </p:nvPr>
        </p:nvGraphicFramePr>
        <p:xfrm>
          <a:off x="1097280" y="1791388"/>
          <a:ext cx="10888244" cy="4488781"/>
        </p:xfrm>
        <a:graphic>
          <a:graphicData uri="http://schemas.openxmlformats.org/drawingml/2006/table">
            <a:tbl>
              <a:tblPr firstRow="1" bandRow="1">
                <a:tableStyleId>{30D05B44-10EC-4CF8-942C-125879D100A4}</a:tableStyleId>
              </a:tblPr>
              <a:tblGrid>
                <a:gridCol w="453092">
                  <a:extLst>
                    <a:ext uri="{9D8B030D-6E8A-4147-A177-3AD203B41FA5}">
                      <a16:colId xmlns:a16="http://schemas.microsoft.com/office/drawing/2014/main" val="419829543"/>
                    </a:ext>
                  </a:extLst>
                </a:gridCol>
                <a:gridCol w="3230606">
                  <a:extLst>
                    <a:ext uri="{9D8B030D-6E8A-4147-A177-3AD203B41FA5}">
                      <a16:colId xmlns:a16="http://schemas.microsoft.com/office/drawing/2014/main" val="2659207131"/>
                    </a:ext>
                  </a:extLst>
                </a:gridCol>
                <a:gridCol w="7204546">
                  <a:extLst>
                    <a:ext uri="{9D8B030D-6E8A-4147-A177-3AD203B41FA5}">
                      <a16:colId xmlns:a16="http://schemas.microsoft.com/office/drawing/2014/main" val="4231005733"/>
                    </a:ext>
                  </a:extLst>
                </a:gridCol>
              </a:tblGrid>
              <a:tr h="53665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CF930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Requirement</a:t>
                      </a:r>
                    </a:p>
                  </a:txBody>
                  <a:tcPr>
                    <a:solidFill>
                      <a:srgbClr val="CF930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Solution</a:t>
                      </a:r>
                    </a:p>
                  </a:txBody>
                  <a:tcPr>
                    <a:solidFill>
                      <a:srgbClr val="CF93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36374"/>
                  </a:ext>
                </a:extLst>
              </a:tr>
              <a:tr h="647042">
                <a:tc>
                  <a:txBody>
                    <a:bodyPr/>
                    <a:lstStyle/>
                    <a:p>
                      <a:r>
                        <a:rPr lang="en-IN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Asset Management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Implementation of SAP S/4HANA as the core ERP system with advanced asset tracking features.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1272410"/>
                  </a:ext>
                </a:extLst>
              </a:tr>
              <a:tr h="728768">
                <a:tc>
                  <a:txBody>
                    <a:bodyPr/>
                    <a:lstStyle/>
                    <a:p>
                      <a:r>
                        <a:rPr lang="en-IN" sz="1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800" dirty="0"/>
                        <a:t>Supply Chain Visibility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Utilization of SAP Ariba for Supplier Relationship Management (SRM) and SAP Integrated Business Planning (IBP) for enhanced supply chain visibility.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7879160"/>
                  </a:ext>
                </a:extLst>
              </a:tr>
              <a:tr h="656076">
                <a:tc>
                  <a:txBody>
                    <a:bodyPr/>
                    <a:lstStyle/>
                    <a:p>
                      <a:r>
                        <a:rPr lang="en-IN" sz="1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800" dirty="0"/>
                        <a:t>Customer-Facing E-commerce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Deployment of SAP Commerce Cloud integrated with SAP S/4HANA for real-time inventory and order management.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634186"/>
                  </a:ext>
                </a:extLst>
              </a:tr>
              <a:tr h="607403">
                <a:tc>
                  <a:txBody>
                    <a:bodyPr/>
                    <a:lstStyle/>
                    <a:p>
                      <a:r>
                        <a:rPr lang="en-IN" sz="1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800" dirty="0"/>
                        <a:t>Environmental Impact Tracking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Integration of SAP Environmental Compliance into the solution architecture for tracking and reporting sustainability metrics.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0604384"/>
                  </a:ext>
                </a:extLst>
              </a:tr>
              <a:tr h="607403">
                <a:tc>
                  <a:txBody>
                    <a:bodyPr/>
                    <a:lstStyle/>
                    <a:p>
                      <a:r>
                        <a:rPr lang="en-IN" sz="18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800" dirty="0"/>
                        <a:t>Predictive Maintenance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Deployment of SAP Predictive Maintenance and Service, coupled with SAP Analytics Cloud for real-time decision-making.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4890864"/>
                  </a:ext>
                </a:extLst>
              </a:tr>
              <a:tr h="607403">
                <a:tc>
                  <a:txBody>
                    <a:bodyPr/>
                    <a:lstStyle/>
                    <a:p>
                      <a:r>
                        <a:rPr lang="en-IN" sz="18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800" dirty="0"/>
                        <a:t>Real-time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Utilization of SAP Analytics Cloud for operational analytics and real-time decision-making.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63093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7329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considerations from Design Thinking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buClr>
                <a:srgbClr val="CF930D"/>
              </a:buClr>
              <a:buNone/>
            </a:pPr>
            <a:r>
              <a:rPr lang="en-US" b="1" dirty="0"/>
              <a:t>Empathize – Define – Ideate – Prototype – Test</a:t>
            </a:r>
          </a:p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Name of the App: EcoInsights</a:t>
            </a:r>
          </a:p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Design Considerations based on Persona (Emily Thompson):</a:t>
            </a:r>
          </a:p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User-friendly interfaces to accommodate a diverse team.</a:t>
            </a:r>
          </a:p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Training modules accessible to users with varying technical backgrounds.</a:t>
            </a:r>
          </a:p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Collaborative features in the EcoInsights platform to enhance team communication.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437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Considerations/Assumptions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Ensure the selected computing infrastructure can handle the computational requirements of SAP S/4HANA, SAP Analytics Cloud, and other integrated applications.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Ensuring Data Security and Compliance with industry regulations.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Assess the scalability, reliability, and performance of the chosen cloud platform to support the integration of SAP solutions.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Evaluate the storage requirements for SAP S/4HANA data, analytics, and other business-critical information.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Prioritize robust security measures to protect sensitive business data and ensure compliance with privacy regulations.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Evaluate the compatibility and integration capabilities of third-party applications, especially those supporting environmental compliance and predictive maintenance.</a:t>
            </a:r>
            <a:br>
              <a:rPr lang="en-US" dirty="0"/>
            </a:br>
            <a:r>
              <a:rPr lang="en-US" dirty="0"/>
              <a:t>Choose a stable and well-supported platform for SAP solutions, considering the lifecycle of the products.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621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To-do </a:t>
            </a:r>
            <a:r>
              <a:rPr lang="en-US" dirty="0"/>
              <a:t>before Realize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Finalize solution mapping and integration points.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Develop a detailed project plan with milestones.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Coordinate with SAP for access to the latest training materials.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77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backlog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Product Backlog for Implementation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1. SAP S/4HANA Implementation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2. SAP Predictive Maintenance and Service, SAP Analytics Cloud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3. SAP Ariba, SAP Integrated Business Planning (IBP)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4. SAP Commerce Cloud</a:t>
            </a:r>
          </a:p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r>
              <a:rPr lang="en-US" dirty="0"/>
              <a:t>5. SAP Environmental Compliance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188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349EBF-6D1E-A207-F65D-B79B56DA4B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63FFD5-52AB-338A-B778-DBD52065A480}"/>
              </a:ext>
            </a:extLst>
          </p:cNvPr>
          <p:cNvSpPr txBox="1"/>
          <p:nvPr/>
        </p:nvSpPr>
        <p:spPr>
          <a:xfrm>
            <a:off x="4608252" y="2752449"/>
            <a:ext cx="2975495" cy="725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  <a:buClr>
                <a:srgbClr val="3F3F3F"/>
              </a:buClr>
              <a:buSzPts val="1800"/>
            </a:pPr>
            <a:r>
              <a:rPr lang="en-IN" sz="4800" dirty="0">
                <a:solidFill>
                  <a:srgbClr val="3F3F3F"/>
                </a:solidFill>
                <a:latin typeface="Calibri"/>
                <a:cs typeface="Calibri"/>
                <a:sym typeface="Calibri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552085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936FB306F8DB41A799ACF908C7C4CB" ma:contentTypeVersion="16" ma:contentTypeDescription="Create a new document." ma:contentTypeScope="" ma:versionID="19635fc1aada0307b7e81ac7e512d3fa">
  <xsd:schema xmlns:xsd="http://www.w3.org/2001/XMLSchema" xmlns:xs="http://www.w3.org/2001/XMLSchema" xmlns:p="http://schemas.microsoft.com/office/2006/metadata/properties" xmlns:ns2="a2ed0cef-3a2d-40a6-90b0-1d334f8ecdca" xmlns:ns3="631fbadb-5215-4657-8cd0-66e907a8ae8a" targetNamespace="http://schemas.microsoft.com/office/2006/metadata/properties" ma:root="true" ma:fieldsID="031381bf049acfa6cee850d3371c02df" ns2:_="" ns3:_="">
    <xsd:import namespace="a2ed0cef-3a2d-40a6-90b0-1d334f8ecdca"/>
    <xsd:import namespace="631fbadb-5215-4657-8cd0-66e907a8ae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d0cef-3a2d-40a6-90b0-1d334f8ecd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bfc8dc1-ab14-4a6b-8a4a-9f7f0b948a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1fbadb-5215-4657-8cd0-66e907a8ae8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d90ccfa-17ec-4f09-83cb-84ffe74f4290}" ma:internalName="TaxCatchAll" ma:showField="CatchAllData" ma:web="631fbadb-5215-4657-8cd0-66e907a8ae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31fbadb-5215-4657-8cd0-66e907a8ae8a" xsi:nil="true"/>
    <lcf76f155ced4ddcb4097134ff3c332f xmlns="a2ed0cef-3a2d-40a6-90b0-1d334f8ecdca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BC64AE-D011-43C9-B034-8FE41488A819}">
  <ds:schemaRefs>
    <ds:schemaRef ds:uri="631fbadb-5215-4657-8cd0-66e907a8ae8a"/>
    <ds:schemaRef ds:uri="a2ed0cef-3a2d-40a6-90b0-1d334f8ecd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68F8D7E-074D-4024-8220-F352C7519D11}">
  <ds:schemaRefs>
    <ds:schemaRef ds:uri="a2ed0cef-3a2d-40a6-90b0-1d334f8ecdca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infopath/2007/PartnerControls"/>
    <ds:schemaRef ds:uri="631fbadb-5215-4657-8cd0-66e907a8ae8a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CA4A4CF4-3D9F-4D5A-B4BB-47AB4BBBBD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1344</TotalTime>
  <Words>522</Words>
  <Application>Microsoft Office PowerPoint</Application>
  <PresentationFormat>Widescreen</PresentationFormat>
  <Paragraphs>65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Söhne</vt:lpstr>
      <vt:lpstr>Retrospect</vt:lpstr>
      <vt:lpstr>East Canada Paper</vt:lpstr>
      <vt:lpstr>High-level functional requirements</vt:lpstr>
      <vt:lpstr>Solution approach</vt:lpstr>
      <vt:lpstr>Design considerations from Design Thinking Exploration</vt:lpstr>
      <vt:lpstr>Considerations/Assumptions</vt:lpstr>
      <vt:lpstr>To-do before Realize phase</vt:lpstr>
      <vt:lpstr>Product backlog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RenewAgra Technical Solution Design Exemplar</dc:title>
  <dc:creator>Linda Scott</dc:creator>
  <cp:lastModifiedBy>Elson</cp:lastModifiedBy>
  <cp:revision>25</cp:revision>
  <dcterms:created xsi:type="dcterms:W3CDTF">2022-12-03T14:16:29Z</dcterms:created>
  <dcterms:modified xsi:type="dcterms:W3CDTF">2024-02-21T22:26:18Z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0x010100ED936FB306F8DB41A799ACF908C7C4CB</vt:lpwstr>
  </property>
  <property fmtid="{D5CDD505-2E9C-101B-9397-08002B2CF9AE}" pid="3" name="MediaServiceImageTags">
    <vt:lpwstr/>
  </property>
</Properties>
</file>

<file path=docProps/thumbnail.jpeg>
</file>